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51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80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3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9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22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02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63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8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31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5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2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2E67597-5612-44B9-98B9-68E26BB80761}" type="datetimeFigureOut">
              <a:rPr lang="nl-NL" smtClean="0"/>
              <a:t>3-11-2017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18750BC-ECFC-45E8-82E9-CA5C5A418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591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naagdieren">
            <a:extLst>
              <a:ext uri="{FF2B5EF4-FFF2-40B4-BE49-F238E27FC236}">
                <a16:creationId xmlns:a16="http://schemas.microsoft.com/office/drawing/2014/main" id="{CAE5F340-CB05-4C64-B83C-3598507F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4" y="3938954"/>
            <a:ext cx="9730153" cy="2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8C2CE4-A9DD-41F1-8151-9F997D8C4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Cavia’s en overige knaagdieren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DB5867-BFFB-4B5C-9E9F-109573F3F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Nina, Kim en Carlijn</a:t>
            </a:r>
          </a:p>
          <a:p>
            <a:r>
              <a:rPr lang="nl-NL" dirty="0" err="1">
                <a:solidFill>
                  <a:schemeClr val="bg2"/>
                </a:solidFill>
              </a:rPr>
              <a:t>Aoc</a:t>
            </a:r>
            <a:r>
              <a:rPr lang="nl-NL" dirty="0">
                <a:solidFill>
                  <a:schemeClr val="bg2"/>
                </a:solidFill>
              </a:rPr>
              <a:t> oost, dier en management niveau 4.</a:t>
            </a:r>
          </a:p>
          <a:p>
            <a:r>
              <a:rPr lang="nl-NL" dirty="0">
                <a:solidFill>
                  <a:schemeClr val="bg2"/>
                </a:solidFill>
              </a:rPr>
              <a:t>                                                                                              DD42.</a:t>
            </a:r>
          </a:p>
        </p:txBody>
      </p:sp>
    </p:spTree>
    <p:extLst>
      <p:ext uri="{BB962C8B-B14F-4D97-AF65-F5344CB8AC3E}">
        <p14:creationId xmlns:p14="http://schemas.microsoft.com/office/powerpoint/2010/main" val="107308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8DA68-5579-489B-B46E-52F2AF9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Tessel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F3BE3A-6624-48FD-81E0-EFA1A91BC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Kruising tussen een </a:t>
            </a:r>
            <a:r>
              <a:rPr lang="nl-NL" dirty="0" err="1"/>
              <a:t>Sheltie</a:t>
            </a:r>
            <a:r>
              <a:rPr lang="nl-NL" dirty="0"/>
              <a:t> en Rex cavia.</a:t>
            </a:r>
          </a:p>
          <a:p>
            <a:r>
              <a:rPr lang="nl-NL" dirty="0"/>
              <a:t>Lange golvende/ krullende haren.</a:t>
            </a:r>
          </a:p>
          <a:p>
            <a:r>
              <a:rPr lang="nl-NL" dirty="0"/>
              <a:t>In Engeland ontstaan.</a:t>
            </a:r>
          </a:p>
          <a:p>
            <a:r>
              <a:rPr lang="nl-NL" dirty="0"/>
              <a:t>Op de rug valt het haar in een scheiding.</a:t>
            </a:r>
          </a:p>
          <a:p>
            <a:r>
              <a:rPr lang="nl-NL" dirty="0"/>
              <a:t>Haar is 12-15 cm lang maar kan tot wel 60 cm worden.</a:t>
            </a:r>
          </a:p>
          <a:p>
            <a:r>
              <a:rPr lang="nl-NL" dirty="0"/>
              <a:t>Erkend in driekleur, rood, rood- bont, zwart en zwart- bont.</a:t>
            </a:r>
          </a:p>
        </p:txBody>
      </p:sp>
      <p:pic>
        <p:nvPicPr>
          <p:cNvPr id="2050" name="Picture 2" descr="Afbeeldingsresultaat voor tessel cavia">
            <a:extLst>
              <a:ext uri="{FF2B5EF4-FFF2-40B4-BE49-F238E27FC236}">
                <a16:creationId xmlns:a16="http://schemas.microsoft.com/office/drawing/2014/main" id="{33C8A87A-E830-442D-A856-1135C5DA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13" y="2011679"/>
            <a:ext cx="3924887" cy="39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0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F3984-9294-4AC2-A222-303777BD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ED1A0-480B-4BFE-983D-2D1C535D2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Gevlekt met 2 kleuren.</a:t>
            </a:r>
          </a:p>
          <a:p>
            <a:r>
              <a:rPr lang="nl-NL" dirty="0"/>
              <a:t>In verschillende haar structuren.</a:t>
            </a:r>
          </a:p>
        </p:txBody>
      </p:sp>
      <p:pic>
        <p:nvPicPr>
          <p:cNvPr id="3074" name="Picture 2" descr="foto van Carlijn van der Stelt.">
            <a:extLst>
              <a:ext uri="{FF2B5EF4-FFF2-40B4-BE49-F238E27FC236}">
                <a16:creationId xmlns:a16="http://schemas.microsoft.com/office/drawing/2014/main" id="{C19E3EC8-CFA1-4896-88C6-D950C208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86" y="2321169"/>
            <a:ext cx="6529167" cy="43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6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7426B-2C8F-4BAC-B79E-3D6C4315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kleur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871D96-FB82-4265-BC60-5ED49679C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Bont met 3 verschillende kleuren.</a:t>
            </a:r>
          </a:p>
          <a:p>
            <a:r>
              <a:rPr lang="nl-NL" dirty="0"/>
              <a:t>Komt in verschillende haar structuren voor.</a:t>
            </a:r>
          </a:p>
        </p:txBody>
      </p:sp>
      <p:pic>
        <p:nvPicPr>
          <p:cNvPr id="4098" name="Picture 2" descr="Afbeeldingsresultaat voor driekleur cavia">
            <a:extLst>
              <a:ext uri="{FF2B5EF4-FFF2-40B4-BE49-F238E27FC236}">
                <a16:creationId xmlns:a16="http://schemas.microsoft.com/office/drawing/2014/main" id="{DB88D079-828E-4EAA-B451-98404C91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5" y="3077325"/>
            <a:ext cx="5032718" cy="33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6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B76F7-3267-4D2A-A8C2-7A4C7349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Agouti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E3042-166E-4665-8B1A-76ACE8CAD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dek haren hebben verschillende kleuren van donker, naar licht, naar donker.</a:t>
            </a:r>
          </a:p>
          <a:p>
            <a:r>
              <a:rPr lang="nl-NL" dirty="0"/>
              <a:t>Erkend bij gladhaar, Engels gekruind en borstel.</a:t>
            </a:r>
          </a:p>
        </p:txBody>
      </p:sp>
      <p:pic>
        <p:nvPicPr>
          <p:cNvPr id="5122" name="Picture 2" descr="Afbeeldingsresultaat voor agouti goud cavia">
            <a:extLst>
              <a:ext uri="{FF2B5EF4-FFF2-40B4-BE49-F238E27FC236}">
                <a16:creationId xmlns:a16="http://schemas.microsoft.com/office/drawing/2014/main" id="{A90964A4-8186-48CA-9866-25A847EB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28" y="3720853"/>
            <a:ext cx="4840530" cy="26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gouti zilver">
            <a:extLst>
              <a:ext uri="{FF2B5EF4-FFF2-40B4-BE49-F238E27FC236}">
                <a16:creationId xmlns:a16="http://schemas.microsoft.com/office/drawing/2014/main" id="{6CF911DE-E66C-4888-B0A1-FF6A731E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39" y="3685735"/>
            <a:ext cx="4140574" cy="27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9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F9CEE-62A7-4D57-854F-A1DA41C6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92B762-491D-429D-8A61-70E880A2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Komt in alle vachtstructuren voor.</a:t>
            </a:r>
          </a:p>
        </p:txBody>
      </p:sp>
      <p:pic>
        <p:nvPicPr>
          <p:cNvPr id="6146" name="Picture 2" descr="Afbeeldingsresultaat voor rode cavia">
            <a:extLst>
              <a:ext uri="{FF2B5EF4-FFF2-40B4-BE49-F238E27FC236}">
                <a16:creationId xmlns:a16="http://schemas.microsoft.com/office/drawing/2014/main" id="{75FB6825-1BF2-4B19-B18E-BE2B9E77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32" y="2811868"/>
            <a:ext cx="5996061" cy="38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4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48D28-FF24-4E4F-99CF-3BABF62B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Satijn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FB8E93-8B18-4AF4-A7B2-EC3ABA325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Komt in alle vachtstructuren voor.</a:t>
            </a:r>
          </a:p>
          <a:p>
            <a:r>
              <a:rPr lang="nl-NL" dirty="0"/>
              <a:t>De haren zijn hol.</a:t>
            </a:r>
          </a:p>
        </p:txBody>
      </p:sp>
      <p:pic>
        <p:nvPicPr>
          <p:cNvPr id="7170" name="Picture 2" descr="Afbeeldingsresultaat voor satijn cavia">
            <a:extLst>
              <a:ext uri="{FF2B5EF4-FFF2-40B4-BE49-F238E27FC236}">
                <a16:creationId xmlns:a16="http://schemas.microsoft.com/office/drawing/2014/main" id="{A3188206-8BE5-4FDA-BDD9-F12EBD87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4" y="2439572"/>
            <a:ext cx="5890846" cy="41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7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2D81A-F0F5-4B9D-A16B-A279E950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knaagdieren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9E5D63-B444-4824-92C9-10CA7B233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Afbeeldingsresultaat voor knaagdieren">
            <a:extLst>
              <a:ext uri="{FF2B5EF4-FFF2-40B4-BE49-F238E27FC236}">
                <a16:creationId xmlns:a16="http://schemas.microsoft.com/office/drawing/2014/main" id="{E635F48B-FDD3-40BF-A2E1-EDF3BEB0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9" y="1792936"/>
            <a:ext cx="1143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8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9EB53-8670-4859-A72A-AE1D622A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Syrische hamster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C9E0D-2FB4-41B3-972C-7E80B41F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 solitair.</a:t>
            </a:r>
          </a:p>
          <a:p>
            <a:r>
              <a:rPr lang="nl-NL" dirty="0"/>
              <a:t>Tussen de 15 en 18 cm, veel worden zo groot als een halve cavia.</a:t>
            </a:r>
          </a:p>
          <a:p>
            <a:r>
              <a:rPr lang="nl-NL" dirty="0"/>
              <a:t>Komt uit Syrië. 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naam is goudhamster.</a:t>
            </a:r>
          </a:p>
          <a:p>
            <a:r>
              <a:rPr lang="nl-NL" dirty="0"/>
              <a:t>Goud achtige kleur.</a:t>
            </a:r>
          </a:p>
          <a:p>
            <a:endParaRPr lang="nl-NL" dirty="0"/>
          </a:p>
        </p:txBody>
      </p:sp>
      <p:pic>
        <p:nvPicPr>
          <p:cNvPr id="9218" name="Picture 2" descr="Afbeeldingsresultaat voor syrische hamster">
            <a:extLst>
              <a:ext uri="{FF2B5EF4-FFF2-40B4-BE49-F238E27FC236}">
                <a16:creationId xmlns:a16="http://schemas.microsoft.com/office/drawing/2014/main" id="{8133D24D-F25F-45C4-BD6D-C0A01AF1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33" y="3151162"/>
            <a:ext cx="4972588" cy="32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8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D7030-3577-4006-8DB5-2F298961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Russische dwerghamster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6CA8B4-F30D-4F23-AA1B-E0BC64DD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Klein formaat.</a:t>
            </a:r>
          </a:p>
          <a:p>
            <a:r>
              <a:rPr lang="nl-NL" dirty="0"/>
              <a:t>Komen veel voor in wildkleur, ze kunnen ook wit/ grijs worden.</a:t>
            </a:r>
          </a:p>
          <a:p>
            <a:r>
              <a:rPr lang="nl-NL" dirty="0"/>
              <a:t>Kunnen zeer tam worden.</a:t>
            </a:r>
          </a:p>
        </p:txBody>
      </p:sp>
      <p:pic>
        <p:nvPicPr>
          <p:cNvPr id="10242" name="Picture 2" descr="Afbeeldingsresultaat voor russische dwerghamster">
            <a:extLst>
              <a:ext uri="{FF2B5EF4-FFF2-40B4-BE49-F238E27FC236}">
                <a16:creationId xmlns:a16="http://schemas.microsoft.com/office/drawing/2014/main" id="{FCF414F8-0AEF-42E4-BF92-E9469C63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86" y="2574388"/>
            <a:ext cx="4508125" cy="48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9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48EEF-C35C-4F62-AF86-46E41FC7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Campbelli</a:t>
            </a:r>
            <a:r>
              <a:rPr lang="nl-NL" dirty="0"/>
              <a:t> dwerghamster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EF63D-1592-4FD9-A364-76A38DDD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r>
              <a:rPr lang="nl-NL" dirty="0"/>
              <a:t>Klein formaat.</a:t>
            </a:r>
          </a:p>
          <a:p>
            <a:r>
              <a:rPr lang="nl-NL" dirty="0"/>
              <a:t>Ontstaan in Mongolië</a:t>
            </a:r>
          </a:p>
        </p:txBody>
      </p:sp>
      <p:pic>
        <p:nvPicPr>
          <p:cNvPr id="11268" name="Picture 4" descr="Afbeeldingsresultaat voor campbelli dwerghamster">
            <a:extLst>
              <a:ext uri="{FF2B5EF4-FFF2-40B4-BE49-F238E27FC236}">
                <a16:creationId xmlns:a16="http://schemas.microsoft.com/office/drawing/2014/main" id="{2D892FFB-D068-4F5C-94A5-FB4CDC0C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2" y="2442833"/>
            <a:ext cx="5026929" cy="3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364C1-94C9-4E45-A45D-640AFA3F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Cavia’s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F58773-992D-4C2F-BB11-F5419CB3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Haarstructuur</a:t>
            </a:r>
          </a:p>
          <a:p>
            <a:r>
              <a:rPr lang="nl-NL" dirty="0"/>
              <a:t>kleurslagen</a:t>
            </a:r>
          </a:p>
        </p:txBody>
      </p:sp>
      <p:pic>
        <p:nvPicPr>
          <p:cNvPr id="2050" name="Picture 2" descr="Afbeeldingsresultaat voor cavia's">
            <a:extLst>
              <a:ext uri="{FF2B5EF4-FFF2-40B4-BE49-F238E27FC236}">
                <a16:creationId xmlns:a16="http://schemas.microsoft.com/office/drawing/2014/main" id="{204A500D-086C-468C-B714-B2685E9C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6764"/>
            <a:ext cx="6767000" cy="39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5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E6504-2051-46A5-845A-66E8CBE1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Roborovski</a:t>
            </a:r>
            <a:r>
              <a:rPr lang="nl-NL" dirty="0"/>
              <a:t> dwerghamster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B2FC8-1B77-4DED-BCDB-79934EF5B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Ontstaan in west en zuid Mongolië.</a:t>
            </a:r>
          </a:p>
          <a:p>
            <a:r>
              <a:rPr lang="nl-NL" dirty="0"/>
              <a:t>Leefomgeving is woestijn.</a:t>
            </a:r>
          </a:p>
          <a:p>
            <a:r>
              <a:rPr lang="nl-NL" dirty="0"/>
              <a:t>Leven in de natuur in groepjes van 8 tot 10. </a:t>
            </a:r>
          </a:p>
          <a:p>
            <a:endParaRPr lang="nl-NL" dirty="0"/>
          </a:p>
        </p:txBody>
      </p:sp>
      <p:pic>
        <p:nvPicPr>
          <p:cNvPr id="12290" name="Picture 2" descr="Afbeeldingsresultaat voor roborovski hamster">
            <a:extLst>
              <a:ext uri="{FF2B5EF4-FFF2-40B4-BE49-F238E27FC236}">
                <a16:creationId xmlns:a16="http://schemas.microsoft.com/office/drawing/2014/main" id="{4E7FA882-95A5-4896-88BA-E61B1F79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99" y="3437242"/>
            <a:ext cx="4832252" cy="3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5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ECBF1-3F76-48C7-BDD6-DEB4B81A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Chinese dwerghamster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41AB00-EC81-4873-8518-DEAC9DB0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Heeft een staart.</a:t>
            </a:r>
          </a:p>
          <a:p>
            <a:r>
              <a:rPr lang="nl-NL" dirty="0"/>
              <a:t>Makkelijk te fokken.</a:t>
            </a:r>
          </a:p>
          <a:p>
            <a:r>
              <a:rPr lang="nl-NL" dirty="0"/>
              <a:t>Geen familie van de korstaarthamsters.</a:t>
            </a:r>
          </a:p>
        </p:txBody>
      </p:sp>
      <p:pic>
        <p:nvPicPr>
          <p:cNvPr id="13314" name="Picture 2" descr="Afbeeldingsresultaat voor chinese dwerghamster">
            <a:extLst>
              <a:ext uri="{FF2B5EF4-FFF2-40B4-BE49-F238E27FC236}">
                <a16:creationId xmlns:a16="http://schemas.microsoft.com/office/drawing/2014/main" id="{FD697DE5-9B80-4358-8A39-E35B98B0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9" y="3432517"/>
            <a:ext cx="4834064" cy="32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97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AB4BB-49CB-4DBC-B467-6451EB2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Mongoolse gerbil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790158-C360-4A8B-A345-88D407DE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Leef omgeving zijn de steppen en woestijn.</a:t>
            </a:r>
          </a:p>
          <a:p>
            <a:r>
              <a:rPr lang="nl-NL" dirty="0"/>
              <a:t>Komt uit Azië en Afrika.</a:t>
            </a:r>
          </a:p>
          <a:p>
            <a:r>
              <a:rPr lang="nl-NL" dirty="0"/>
              <a:t>Kunnen 3 tot 5 jaar worden.</a:t>
            </a:r>
          </a:p>
          <a:p>
            <a:r>
              <a:rPr lang="nl-NL" dirty="0"/>
              <a:t>Een lange behaarde staart, met aan het uit einde een pluimpje.</a:t>
            </a:r>
          </a:p>
        </p:txBody>
      </p:sp>
      <p:pic>
        <p:nvPicPr>
          <p:cNvPr id="14338" name="Picture 2" descr="Gerelateerde afbeelding">
            <a:extLst>
              <a:ext uri="{FF2B5EF4-FFF2-40B4-BE49-F238E27FC236}">
                <a16:creationId xmlns:a16="http://schemas.microsoft.com/office/drawing/2014/main" id="{0980531A-D944-485E-8771-AF625EC0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36" y="3940177"/>
            <a:ext cx="4140591" cy="29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2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C6233-B324-4C8A-A002-A460CCA7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dikstaartgerbil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7AA35B-D688-43C4-B3B0-5D664A0DE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Dikke staart.</a:t>
            </a:r>
          </a:p>
          <a:p>
            <a:r>
              <a:rPr lang="nl-NL" dirty="0"/>
              <a:t>Lijkt veel op een hamster.</a:t>
            </a:r>
          </a:p>
          <a:p>
            <a:r>
              <a:rPr lang="nl-NL" dirty="0"/>
              <a:t>De vacht is dik, oranje bruin tot zandkleurig en soms wat grijsbruin op de rug.</a:t>
            </a:r>
          </a:p>
          <a:p>
            <a:r>
              <a:rPr lang="nl-NL" dirty="0"/>
              <a:t>10 tot 14 cm groot.</a:t>
            </a:r>
          </a:p>
          <a:p>
            <a:endParaRPr lang="nl-NL" dirty="0"/>
          </a:p>
          <a:p>
            <a:r>
              <a:rPr lang="nl-NL" dirty="0"/>
              <a:t>Kunnen 3 tot 7 jaar oud worden.</a:t>
            </a:r>
          </a:p>
        </p:txBody>
      </p:sp>
      <p:pic>
        <p:nvPicPr>
          <p:cNvPr id="15362" name="Picture 2" descr="Afbeeldingsresultaat voor dikstaart gerbil">
            <a:extLst>
              <a:ext uri="{FF2B5EF4-FFF2-40B4-BE49-F238E27FC236}">
                <a16:creationId xmlns:a16="http://schemas.microsoft.com/office/drawing/2014/main" id="{E488A9B2-15B0-4F7B-9088-A680C02D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59" y="3447024"/>
            <a:ext cx="4156344" cy="27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A9D77-9BF4-48D3-A7CF-4461CBBA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Jappaner</a:t>
            </a:r>
            <a:r>
              <a:rPr lang="nl-NL" dirty="0"/>
              <a:t> rat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3EE9C-E1F3-4349-8B8D-7A101290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Wit van kleur</a:t>
            </a:r>
          </a:p>
          <a:p>
            <a:r>
              <a:rPr lang="nl-NL" dirty="0"/>
              <a:t>Op de kop en schouders een streep.</a:t>
            </a:r>
          </a:p>
          <a:p>
            <a:endParaRPr lang="nl-NL" dirty="0"/>
          </a:p>
        </p:txBody>
      </p:sp>
      <p:pic>
        <p:nvPicPr>
          <p:cNvPr id="16386" name="Picture 2" descr="Afbeeldingsresultaat voor japanner rat">
            <a:extLst>
              <a:ext uri="{FF2B5EF4-FFF2-40B4-BE49-F238E27FC236}">
                <a16:creationId xmlns:a16="http://schemas.microsoft.com/office/drawing/2014/main" id="{88EBDBA9-2CAE-4115-A483-741E98F2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11" y="660326"/>
            <a:ext cx="3981288" cy="59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6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8FB1A-416C-4957-8169-BA205FFF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Husky rat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7916D-70E9-41A3-8556-FB938A14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Tekenpatroon als de </a:t>
            </a:r>
            <a:r>
              <a:rPr lang="nl-NL" dirty="0" err="1"/>
              <a:t>Syberische</a:t>
            </a:r>
            <a:r>
              <a:rPr lang="nl-NL" dirty="0"/>
              <a:t> husky.</a:t>
            </a:r>
          </a:p>
          <a:p>
            <a:r>
              <a:rPr lang="nl-NL" dirty="0"/>
              <a:t>Worden in verschillende kleuren gefokt: </a:t>
            </a:r>
            <a:r>
              <a:rPr lang="nl-NL" dirty="0" err="1"/>
              <a:t>agouti</a:t>
            </a:r>
            <a:r>
              <a:rPr lang="nl-NL" dirty="0"/>
              <a:t>, zwart, blauw en crème.</a:t>
            </a:r>
          </a:p>
          <a:p>
            <a:endParaRPr lang="nl-NL" dirty="0"/>
          </a:p>
        </p:txBody>
      </p:sp>
      <p:pic>
        <p:nvPicPr>
          <p:cNvPr id="17410" name="Picture 2" descr="Afbeeldingsresultaat voor japanner rat">
            <a:extLst>
              <a:ext uri="{FF2B5EF4-FFF2-40B4-BE49-F238E27FC236}">
                <a16:creationId xmlns:a16="http://schemas.microsoft.com/office/drawing/2014/main" id="{A494F11E-7FD2-4925-871B-A0469C69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45" y="3254858"/>
            <a:ext cx="4571561" cy="31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0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FD985-FE69-4F9D-BAA7-7F502438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rEx</a:t>
            </a:r>
            <a:r>
              <a:rPr lang="nl-NL" dirty="0"/>
              <a:t> rat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9DE98-EC5D-4137-A8C8-CB109CDAC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Gekrulde haren. </a:t>
            </a:r>
          </a:p>
          <a:p>
            <a:r>
              <a:rPr lang="nl-NL" dirty="0"/>
              <a:t>Haren worden stugger wanneer ze ouder worden.</a:t>
            </a:r>
          </a:p>
          <a:p>
            <a:r>
              <a:rPr lang="nl-NL" dirty="0"/>
              <a:t>Verschillende kleur mutaties.</a:t>
            </a:r>
          </a:p>
          <a:p>
            <a:r>
              <a:rPr lang="nl-NL" dirty="0"/>
              <a:t>Verschillende uitingen.</a:t>
            </a:r>
          </a:p>
          <a:p>
            <a:r>
              <a:rPr lang="nl-NL" dirty="0"/>
              <a:t>Ontstaan in Engeland.</a:t>
            </a:r>
          </a:p>
        </p:txBody>
      </p:sp>
      <p:pic>
        <p:nvPicPr>
          <p:cNvPr id="18434" name="Picture 2" descr="Afbeeldingsresultaat voor rex rat">
            <a:extLst>
              <a:ext uri="{FF2B5EF4-FFF2-40B4-BE49-F238E27FC236}">
                <a16:creationId xmlns:a16="http://schemas.microsoft.com/office/drawing/2014/main" id="{D59C7BC5-5557-4610-A16A-1876C2F7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94" y="3137095"/>
            <a:ext cx="5030688" cy="342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9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584CA-0AED-4A36-B541-9A5A28D0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Naakt rat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254BE6-A6B1-4E30-87BF-2E82C1635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vacht.</a:t>
            </a:r>
          </a:p>
          <a:p>
            <a:r>
              <a:rPr lang="nl-NL" dirty="0"/>
              <a:t>Ontdekt in een laboratorium in groot Brittannië.</a:t>
            </a:r>
          </a:p>
          <a:p>
            <a:r>
              <a:rPr lang="nl-NL" dirty="0"/>
              <a:t>Gefokt als proefdier.</a:t>
            </a:r>
          </a:p>
          <a:p>
            <a:r>
              <a:rPr lang="nl-NL" dirty="0"/>
              <a:t>Populair huisdier.</a:t>
            </a:r>
          </a:p>
          <a:p>
            <a:endParaRPr lang="nl-NL" dirty="0"/>
          </a:p>
        </p:txBody>
      </p:sp>
      <p:pic>
        <p:nvPicPr>
          <p:cNvPr id="19458" name="Picture 2" descr="Afbeeldingsresultaat voor naakt rat">
            <a:extLst>
              <a:ext uri="{FF2B5EF4-FFF2-40B4-BE49-F238E27FC236}">
                <a16:creationId xmlns:a16="http://schemas.microsoft.com/office/drawing/2014/main" id="{93DD48C6-BDF4-46A7-9E69-00658C51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99" y="291670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1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63907-179D-4C16-A035-B2CCFEF2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Dumbo rat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CC8885-26B1-46FC-BC51-F861A6F4E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 oren.</a:t>
            </a:r>
          </a:p>
          <a:p>
            <a:r>
              <a:rPr lang="nl-NL" dirty="0"/>
              <a:t>Ontstaan in het noord westen van de USA.</a:t>
            </a:r>
          </a:p>
          <a:p>
            <a:r>
              <a:rPr lang="nl-NL" dirty="0"/>
              <a:t>Vriendelijk en zacht karakter, erg knuffelbaar.</a:t>
            </a:r>
          </a:p>
        </p:txBody>
      </p:sp>
      <p:pic>
        <p:nvPicPr>
          <p:cNvPr id="20482" name="Picture 2" descr="Gerelateerde afbeelding">
            <a:extLst>
              <a:ext uri="{FF2B5EF4-FFF2-40B4-BE49-F238E27FC236}">
                <a16:creationId xmlns:a16="http://schemas.microsoft.com/office/drawing/2014/main" id="{43015137-FA67-40E5-BBD1-EAE80423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2" y="2343477"/>
            <a:ext cx="3516484" cy="40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5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4E9AF-F894-4A73-981C-918616FF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kleurmuis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8D8E1-53D3-4BA9-BF81-6EE9CC5F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Meest voorkomende muis.</a:t>
            </a:r>
          </a:p>
          <a:p>
            <a:r>
              <a:rPr lang="nl-NL" dirty="0"/>
              <a:t>In veel verschillende kleuren te vinden. </a:t>
            </a:r>
          </a:p>
          <a:p>
            <a:r>
              <a:rPr lang="nl-NL" dirty="0"/>
              <a:t>Belangrijke kleuren zijn: wit (rood- oog / donker- oog).</a:t>
            </a:r>
          </a:p>
          <a:p>
            <a:r>
              <a:rPr lang="nl-NL" dirty="0"/>
              <a:t>                                                   eenkleurig (zwart , rood , blauw).</a:t>
            </a:r>
          </a:p>
          <a:p>
            <a:r>
              <a:rPr lang="nl-NL" dirty="0"/>
              <a:t>                                                   goud- </a:t>
            </a:r>
            <a:r>
              <a:rPr lang="nl-NL" dirty="0" err="1"/>
              <a:t>agouti</a:t>
            </a:r>
            <a:r>
              <a:rPr lang="nl-NL" dirty="0"/>
              <a:t> (zilver- </a:t>
            </a:r>
            <a:r>
              <a:rPr lang="nl-NL" dirty="0" err="1"/>
              <a:t>agouti</a:t>
            </a:r>
            <a:r>
              <a:rPr lang="nl-NL" dirty="0"/>
              <a:t>).</a:t>
            </a:r>
          </a:p>
          <a:p>
            <a:r>
              <a:rPr lang="nl-NL" dirty="0"/>
              <a:t>                                                   driekleur.</a:t>
            </a:r>
          </a:p>
        </p:txBody>
      </p:sp>
      <p:pic>
        <p:nvPicPr>
          <p:cNvPr id="21506" name="Picture 2" descr="Afbeeldingsresultaat voor kleur muis wit">
            <a:extLst>
              <a:ext uri="{FF2B5EF4-FFF2-40B4-BE49-F238E27FC236}">
                <a16:creationId xmlns:a16="http://schemas.microsoft.com/office/drawing/2014/main" id="{DEC54C69-B58B-4A4A-900A-FC6158DD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88" y="284176"/>
            <a:ext cx="3276854" cy="21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fbeeldingsresultaat voor kleur muis wit">
            <a:extLst>
              <a:ext uri="{FF2B5EF4-FFF2-40B4-BE49-F238E27FC236}">
                <a16:creationId xmlns:a16="http://schemas.microsoft.com/office/drawing/2014/main" id="{6C4050B6-A6E8-4AD2-8CC6-DA0367AA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86" y="2467380"/>
            <a:ext cx="2975317" cy="19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Afbeeldingsresultaat voor kleur muis goud agouti">
            <a:extLst>
              <a:ext uri="{FF2B5EF4-FFF2-40B4-BE49-F238E27FC236}">
                <a16:creationId xmlns:a16="http://schemas.microsoft.com/office/drawing/2014/main" id="{6D745873-0D18-48FF-B060-84B671D9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86" y="4659863"/>
            <a:ext cx="2666869" cy="17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Afbeeldingsresultaat voor drie kleur kleurmuis">
            <a:extLst>
              <a:ext uri="{FF2B5EF4-FFF2-40B4-BE49-F238E27FC236}">
                <a16:creationId xmlns:a16="http://schemas.microsoft.com/office/drawing/2014/main" id="{C811DE07-2934-4F7F-94A6-6876EEFE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38" y="4449685"/>
            <a:ext cx="2973024" cy="19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3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E4ECD-DD7E-464A-BD04-222B2C21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Gladhaar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E97D3-4D38-4A3C-96B5-41A494D8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gladhaar cavia komt in alle kleurslagen voor.</a:t>
            </a:r>
          </a:p>
          <a:p>
            <a:r>
              <a:rPr lang="nl-NL" dirty="0"/>
              <a:t>De haarstructuur is glad, en voelt zacht aan. </a:t>
            </a:r>
          </a:p>
          <a:p>
            <a:r>
              <a:rPr lang="nl-NL" dirty="0"/>
              <a:t>De vacht is ongeveer 3 cm lang (middelmatig).</a:t>
            </a:r>
          </a:p>
          <a:p>
            <a:r>
              <a:rPr lang="nl-NL" dirty="0"/>
              <a:t>De gladhaar is de oudste cavia van de cavia rassen.</a:t>
            </a:r>
          </a:p>
          <a:p>
            <a:r>
              <a:rPr lang="nl-NL" dirty="0"/>
              <a:t>Komt uit Zuid- Amerika. </a:t>
            </a:r>
          </a:p>
        </p:txBody>
      </p:sp>
      <p:pic>
        <p:nvPicPr>
          <p:cNvPr id="3074" name="Picture 2" descr="foto van Carlijn van der Stelt.">
            <a:extLst>
              <a:ext uri="{FF2B5EF4-FFF2-40B4-BE49-F238E27FC236}">
                <a16:creationId xmlns:a16="http://schemas.microsoft.com/office/drawing/2014/main" id="{16B150FE-73F7-4CC3-AB51-57A55C41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89" y="3727939"/>
            <a:ext cx="4695094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1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FFD83-4C83-48C7-BF19-70608808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Borstel haar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D69CC-81B3-4CDB-968F-7B7E9FF91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Kruintjes op de vacht.</a:t>
            </a:r>
          </a:p>
          <a:p>
            <a:r>
              <a:rPr lang="nl-NL" dirty="0"/>
              <a:t>Komt in alle kleurslagen voor.</a:t>
            </a:r>
          </a:p>
          <a:p>
            <a:r>
              <a:rPr lang="nl-NL" dirty="0"/>
              <a:t>Haar is 3,5 cm lang.</a:t>
            </a:r>
          </a:p>
          <a:p>
            <a:r>
              <a:rPr lang="nl-NL" dirty="0"/>
              <a:t>Mutatie van gladhaar cavia.</a:t>
            </a:r>
          </a:p>
          <a:p>
            <a:r>
              <a:rPr lang="nl-NL" dirty="0"/>
              <a:t>In </a:t>
            </a:r>
            <a:r>
              <a:rPr lang="nl-NL" dirty="0" err="1"/>
              <a:t>engeland</a:t>
            </a:r>
            <a:r>
              <a:rPr lang="nl-NL" dirty="0"/>
              <a:t> ontstaan.</a:t>
            </a:r>
          </a:p>
          <a:p>
            <a:r>
              <a:rPr lang="nl-NL" dirty="0"/>
              <a:t>Voelt ruwharig aan.</a:t>
            </a:r>
          </a:p>
        </p:txBody>
      </p:sp>
      <p:pic>
        <p:nvPicPr>
          <p:cNvPr id="4098" name="Picture 2" descr="Afbeeldingsresultaat voor borstelhaar cavia">
            <a:extLst>
              <a:ext uri="{FF2B5EF4-FFF2-40B4-BE49-F238E27FC236}">
                <a16:creationId xmlns:a16="http://schemas.microsoft.com/office/drawing/2014/main" id="{05C3CE5A-92B2-48D1-B72F-BDF88B9B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96" y="2504049"/>
            <a:ext cx="6356216" cy="42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3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62EC3-C546-4908-B9FA-3F7A6B95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Amerikaans / Engels gekruind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EB63A1-F285-4875-BCBE-B35236E8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Gladhaar met een kruin bovenop.</a:t>
            </a:r>
          </a:p>
          <a:p>
            <a:r>
              <a:rPr lang="nl-NL" dirty="0"/>
              <a:t>Amerikaans hebben een witte kruin.</a:t>
            </a:r>
          </a:p>
          <a:p>
            <a:r>
              <a:rPr lang="nl-NL" dirty="0"/>
              <a:t>Amerikaanse komen in </a:t>
            </a:r>
            <a:r>
              <a:rPr lang="nl-NL" dirty="0" err="1"/>
              <a:t>buff</a:t>
            </a:r>
            <a:r>
              <a:rPr lang="nl-NL" dirty="0"/>
              <a:t> goud, rood en zwart voor.</a:t>
            </a:r>
          </a:p>
          <a:p>
            <a:r>
              <a:rPr lang="nl-NL" dirty="0"/>
              <a:t>Engels hebben de kruin meestal in de kleur van hun vacht.</a:t>
            </a:r>
          </a:p>
          <a:p>
            <a:r>
              <a:rPr lang="nl-NL" dirty="0"/>
              <a:t>Engelse komen in bijna alle kleurslagen voor.</a:t>
            </a:r>
          </a:p>
        </p:txBody>
      </p:sp>
      <p:pic>
        <p:nvPicPr>
          <p:cNvPr id="5122" name="Picture 2" descr="Afbeeldingsresultaat voor amerikaans gekruind">
            <a:extLst>
              <a:ext uri="{FF2B5EF4-FFF2-40B4-BE49-F238E27FC236}">
                <a16:creationId xmlns:a16="http://schemas.microsoft.com/office/drawing/2014/main" id="{62E555FF-C33B-4DAE-B2EA-26824A41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96" y="3864006"/>
            <a:ext cx="4482025" cy="29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engels gekruind cavia">
            <a:extLst>
              <a:ext uri="{FF2B5EF4-FFF2-40B4-BE49-F238E27FC236}">
                <a16:creationId xmlns:a16="http://schemas.microsoft.com/office/drawing/2014/main" id="{4E4B1E9E-1759-44F0-8588-543DE567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52" y="4346916"/>
            <a:ext cx="3404807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0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8929C-B123-497C-B5AA-2A8197C2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Langhaar of </a:t>
            </a:r>
            <a:r>
              <a:rPr lang="nl-NL" dirty="0" err="1"/>
              <a:t>peruvian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47DE8-621A-4152-8338-28BABA4B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Erkend in driekleur, rood, </a:t>
            </a:r>
            <a:r>
              <a:rPr lang="nl-NL" dirty="0" err="1"/>
              <a:t>rood-bont</a:t>
            </a:r>
            <a:r>
              <a:rPr lang="nl-NL" dirty="0"/>
              <a:t>, schildpad, zwart en </a:t>
            </a:r>
            <a:r>
              <a:rPr lang="nl-NL" dirty="0" err="1"/>
              <a:t>zwart-bont</a:t>
            </a:r>
            <a:r>
              <a:rPr lang="nl-NL" dirty="0"/>
              <a:t>.</a:t>
            </a:r>
          </a:p>
          <a:p>
            <a:r>
              <a:rPr lang="nl-NL" dirty="0"/>
              <a:t>Haar is 20 – 25 cm lang. Groeit vanaf het midden van de rug.</a:t>
            </a:r>
          </a:p>
          <a:p>
            <a:r>
              <a:rPr lang="nl-NL" dirty="0"/>
              <a:t>Kruin midden op de kop en op de kont. </a:t>
            </a:r>
          </a:p>
          <a:p>
            <a:r>
              <a:rPr lang="nl-NL" dirty="0"/>
              <a:t>Ontstaan in Engeland.</a:t>
            </a:r>
          </a:p>
          <a:p>
            <a:endParaRPr lang="nl-NL" dirty="0"/>
          </a:p>
        </p:txBody>
      </p:sp>
      <p:pic>
        <p:nvPicPr>
          <p:cNvPr id="6146" name="Picture 2" descr="Afbeeldingsresultaat voor peruvian cavia">
            <a:extLst>
              <a:ext uri="{FF2B5EF4-FFF2-40B4-BE49-F238E27FC236}">
                <a16:creationId xmlns:a16="http://schemas.microsoft.com/office/drawing/2014/main" id="{121D18D6-1583-40C4-8D16-AA9A3386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94" y="2827606"/>
            <a:ext cx="5373858" cy="40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6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DFE55-B9A9-4B65-95B1-F5B68D05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US-teddy / rex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CFD2E7-BA59-4E8C-BAAA-09EBBF09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US teddy voelt zacht aan.</a:t>
            </a:r>
          </a:p>
          <a:p>
            <a:r>
              <a:rPr lang="nl-NL" dirty="0"/>
              <a:t>Teddy is ontstaan in Amerika</a:t>
            </a:r>
          </a:p>
          <a:p>
            <a:r>
              <a:rPr lang="nl-NL" dirty="0"/>
              <a:t>Erkend in drie kleur, rood- bont en zwart- bont.</a:t>
            </a:r>
          </a:p>
          <a:p>
            <a:r>
              <a:rPr lang="nl-NL" dirty="0"/>
              <a:t>De rex voelt stug aan.</a:t>
            </a:r>
          </a:p>
          <a:p>
            <a:r>
              <a:rPr lang="nl-NL" dirty="0"/>
              <a:t>Erkend in </a:t>
            </a:r>
            <a:r>
              <a:rPr lang="nl-NL" dirty="0" err="1"/>
              <a:t>Buff</a:t>
            </a:r>
            <a:r>
              <a:rPr lang="nl-NL" dirty="0"/>
              <a:t> , driekleur, rood, rood – bont, zwart- bont.</a:t>
            </a:r>
          </a:p>
          <a:p>
            <a:r>
              <a:rPr lang="nl-NL" dirty="0"/>
              <a:t>Rex is ontstaan in Engeland.</a:t>
            </a:r>
          </a:p>
          <a:p>
            <a:r>
              <a:rPr lang="nl-NL" dirty="0"/>
              <a:t>Vacht is ongeveer 2 cm lang.</a:t>
            </a:r>
          </a:p>
        </p:txBody>
      </p:sp>
      <p:pic>
        <p:nvPicPr>
          <p:cNvPr id="7170" name="Picture 2" descr="Afbeeldingsresultaat voor us teddy cavia">
            <a:extLst>
              <a:ext uri="{FF2B5EF4-FFF2-40B4-BE49-F238E27FC236}">
                <a16:creationId xmlns:a16="http://schemas.microsoft.com/office/drawing/2014/main" id="{ED727B9F-30F2-4086-8B6E-50E5FCD0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21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rex cavia">
            <a:extLst>
              <a:ext uri="{FF2B5EF4-FFF2-40B4-BE49-F238E27FC236}">
                <a16:creationId xmlns:a16="http://schemas.microsoft.com/office/drawing/2014/main" id="{2D6F96B6-A237-4548-A298-5A3CA60C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99" y="189547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ABCA3-CDE3-4744-B73E-BEAF9F3F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Skinny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F14D7-F7A0-439C-A127-89D007DA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vacht, alleen een beetje op de kop, op de neus, en bij de tenen.</a:t>
            </a:r>
          </a:p>
          <a:p>
            <a:r>
              <a:rPr lang="nl-NL" dirty="0"/>
              <a:t>Erkend in alle kleurslagen. </a:t>
            </a:r>
          </a:p>
          <a:p>
            <a:r>
              <a:rPr lang="nl-NL" dirty="0"/>
              <a:t>Ontstaan in een laboratorium in Canada.</a:t>
            </a:r>
          </a:p>
          <a:p>
            <a:r>
              <a:rPr lang="nl-NL" dirty="0"/>
              <a:t>De huid voelt warm aan. </a:t>
            </a:r>
          </a:p>
        </p:txBody>
      </p:sp>
      <p:pic>
        <p:nvPicPr>
          <p:cNvPr id="8194" name="Picture 2" descr="Afbeeldingsresultaat voor skinny cavia">
            <a:extLst>
              <a:ext uri="{FF2B5EF4-FFF2-40B4-BE49-F238E27FC236}">
                <a16:creationId xmlns:a16="http://schemas.microsoft.com/office/drawing/2014/main" id="{73F49231-5476-47A5-84EF-29A173C8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846047"/>
            <a:ext cx="4806168" cy="38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5DEEA-67A5-4417-91EF-0EB9A8C3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Sheltie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6936D-4B6F-4D6A-986C-2AC11CDD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Langharige cavia, zonder kruinen, dus de vacht groeit naar achteren.</a:t>
            </a:r>
          </a:p>
          <a:p>
            <a:r>
              <a:rPr lang="nl-NL" dirty="0"/>
              <a:t>Op de wangen bakkenbaarden.</a:t>
            </a:r>
          </a:p>
          <a:p>
            <a:r>
              <a:rPr lang="nl-NL" dirty="0"/>
              <a:t>Sleep aan de achterkant.</a:t>
            </a:r>
          </a:p>
          <a:p>
            <a:r>
              <a:rPr lang="nl-NL" dirty="0"/>
              <a:t>Haar is 20-25 cm lang.</a:t>
            </a:r>
          </a:p>
          <a:p>
            <a:r>
              <a:rPr lang="nl-NL" dirty="0"/>
              <a:t>Erkend in driekleur, rood, rood- bont, schildpad, zwart, zwart- bont.</a:t>
            </a:r>
          </a:p>
          <a:p>
            <a:r>
              <a:rPr lang="nl-NL" dirty="0"/>
              <a:t>Ontstaan in Engeland.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8" name="Picture 4" descr="Afbeeldingsresultaat voor sheltie cavia">
            <a:extLst>
              <a:ext uri="{FF2B5EF4-FFF2-40B4-BE49-F238E27FC236}">
                <a16:creationId xmlns:a16="http://schemas.microsoft.com/office/drawing/2014/main" id="{AF1EC50B-CCDE-4859-8185-44D6925A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40" y="4234070"/>
            <a:ext cx="3498574" cy="26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15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64</TotalTime>
  <Words>798</Words>
  <Application>Microsoft Office PowerPoint</Application>
  <PresentationFormat>Breedbeeld</PresentationFormat>
  <Paragraphs>134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Corbel</vt:lpstr>
      <vt:lpstr>Wingdings</vt:lpstr>
      <vt:lpstr>Gestreept</vt:lpstr>
      <vt:lpstr>Cavia’s en overige knaagdieren</vt:lpstr>
      <vt:lpstr>Cavia’s</vt:lpstr>
      <vt:lpstr>Gladhaar</vt:lpstr>
      <vt:lpstr>Borstel haar</vt:lpstr>
      <vt:lpstr>Amerikaans / Engels gekruind</vt:lpstr>
      <vt:lpstr>Langhaar of peruvian</vt:lpstr>
      <vt:lpstr>US-teddy / rex</vt:lpstr>
      <vt:lpstr>Skinny </vt:lpstr>
      <vt:lpstr>Sheltie</vt:lpstr>
      <vt:lpstr>Tessel</vt:lpstr>
      <vt:lpstr>Bont </vt:lpstr>
      <vt:lpstr>Drie kleur</vt:lpstr>
      <vt:lpstr>Agouti</vt:lpstr>
      <vt:lpstr>Rood </vt:lpstr>
      <vt:lpstr>Satijn </vt:lpstr>
      <vt:lpstr>Overige knaagdieren</vt:lpstr>
      <vt:lpstr>Syrische hamster</vt:lpstr>
      <vt:lpstr>Russische dwerghamster</vt:lpstr>
      <vt:lpstr>Campbelli dwerghamster</vt:lpstr>
      <vt:lpstr>Roborovski dwerghamster</vt:lpstr>
      <vt:lpstr>Chinese dwerghamster</vt:lpstr>
      <vt:lpstr>Mongoolse gerbil</vt:lpstr>
      <vt:lpstr>dikstaartgerbil</vt:lpstr>
      <vt:lpstr>Jappaner rat</vt:lpstr>
      <vt:lpstr>Husky rat</vt:lpstr>
      <vt:lpstr>rEx rat</vt:lpstr>
      <vt:lpstr>Naakt rat</vt:lpstr>
      <vt:lpstr>Dumbo rat</vt:lpstr>
      <vt:lpstr>kleurmuis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Cavia’s en overige knaagdieren</dc:title>
  <dc:creator>Gebruiker</dc:creator>
  <cp:lastModifiedBy>Gebruiker</cp:lastModifiedBy>
  <cp:revision>9</cp:revision>
  <dcterms:created xsi:type="dcterms:W3CDTF">2017-11-03T10:13:15Z</dcterms:created>
  <dcterms:modified xsi:type="dcterms:W3CDTF">2017-11-03T13:23:46Z</dcterms:modified>
</cp:coreProperties>
</file>